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0C1B-20B9-43FF-9BA8-BA56C36ABA8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2A9-AC31-4DD4-AFA5-C3A6BCB6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5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0C1B-20B9-43FF-9BA8-BA56C36ABA8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2A9-AC31-4DD4-AFA5-C3A6BCB6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4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6C20C1B-20B9-43FF-9BA8-BA56C36ABA8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C13B2A9-AC31-4DD4-AFA5-C3A6BCB6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8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0C1B-20B9-43FF-9BA8-BA56C36ABA8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2A9-AC31-4DD4-AFA5-C3A6BCB6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6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C20C1B-20B9-43FF-9BA8-BA56C36ABA8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13B2A9-AC31-4DD4-AFA5-C3A6BCB6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3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0C1B-20B9-43FF-9BA8-BA56C36ABA8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2A9-AC31-4DD4-AFA5-C3A6BCB6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7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0C1B-20B9-43FF-9BA8-BA56C36ABA8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2A9-AC31-4DD4-AFA5-C3A6BCB6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3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0C1B-20B9-43FF-9BA8-BA56C36ABA8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2A9-AC31-4DD4-AFA5-C3A6BCB6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4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0C1B-20B9-43FF-9BA8-BA56C36ABA8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2A9-AC31-4DD4-AFA5-C3A6BCB6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7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0C1B-20B9-43FF-9BA8-BA56C36ABA8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2A9-AC31-4DD4-AFA5-C3A6BCB6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3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0C1B-20B9-43FF-9BA8-BA56C36ABA8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B2A9-AC31-4DD4-AFA5-C3A6BCB6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2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6C20C1B-20B9-43FF-9BA8-BA56C36ABA8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13B2A9-AC31-4DD4-AFA5-C3A6BCB6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2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ymeals.fns.usda.gov/local-wellness-policy-resources/wellness-policy-elements/healthy-fundraising" TargetMode="External"/><Relationship Id="rId2" Type="http://schemas.openxmlformats.org/officeDocument/2006/relationships/hyperlink" Target="https://www.fns.usda.gov/sites/default/files/cn/bestpractices_fundraiser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ns.usda.gov/healthierschoolday/tools-schools-focusing-smart-snacks" TargetMode="External"/><Relationship Id="rId4" Type="http://schemas.openxmlformats.org/officeDocument/2006/relationships/hyperlink" Target="http://teamnutrition.usda.gov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pertracker.usda.gov/" TargetMode="External"/><Relationship Id="rId3" Type="http://schemas.openxmlformats.org/officeDocument/2006/relationships/hyperlink" Target="http://lims.dccouncil.us/Legislation/B19-0144?FromSearchResults=true" TargetMode="External"/><Relationship Id="rId7" Type="http://schemas.openxmlformats.org/officeDocument/2006/relationships/hyperlink" Target="https://www.healthiergeneration.org/take_action/schools/snacks_and_beverages/smart_snacks/alliance_product_calculator/?gclid=CN-xsrmF69ECFZlXDQodyR4Ctg" TargetMode="External"/><Relationship Id="rId2" Type="http://schemas.openxmlformats.org/officeDocument/2006/relationships/hyperlink" Target="https://www.fns.usda.gov/sites/default/files/PL_111-29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odplanner.healthiergeneration.org/products" TargetMode="External"/><Relationship Id="rId5" Type="http://schemas.openxmlformats.org/officeDocument/2006/relationships/hyperlink" Target="https://www.fns.usda.gov/tn/guide-smart-snacks-schools" TargetMode="External"/><Relationship Id="rId4" Type="http://schemas.openxmlformats.org/officeDocument/2006/relationships/hyperlink" Target="https://www.cdc.gov/healthyyouth/wscc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snacks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Crisis Safety Wellness Committee</a:t>
            </a:r>
          </a:p>
          <a:p>
            <a:r>
              <a:rPr lang="en-US" dirty="0" smtClean="0"/>
              <a:t>Center School District</a:t>
            </a:r>
          </a:p>
          <a:p>
            <a:r>
              <a:rPr lang="en-US" dirty="0" smtClean="0"/>
              <a:t>2020</a:t>
            </a:r>
          </a:p>
          <a:p>
            <a:r>
              <a:rPr lang="en-US" dirty="0" smtClean="0"/>
              <a:t>(Materials Borrowed from SNA, Alliance for a Healthier Generation, and OSSE, Washington, DC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0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snacks foods: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871" y="1901012"/>
            <a:ext cx="7986150" cy="483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3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Beverages smart snacks standards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727" y="1859056"/>
            <a:ext cx="8055675" cy="48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3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Beverages 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264" y="2083621"/>
            <a:ext cx="7636403" cy="45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3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snacks exemptions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624" y="1911910"/>
            <a:ext cx="8284464" cy="48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snacks exemptions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438" y="1964004"/>
            <a:ext cx="7723041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38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snack meet the guidelines?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5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Snack checker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if the product is </a:t>
            </a:r>
            <a:r>
              <a:rPr lang="en-US" dirty="0" smtClean="0"/>
              <a:t>listed in </a:t>
            </a:r>
            <a:r>
              <a:rPr lang="en-US" dirty="0"/>
              <a:t>the Products section </a:t>
            </a:r>
            <a:r>
              <a:rPr lang="en-US" dirty="0" smtClean="0"/>
              <a:t>of the </a:t>
            </a:r>
            <a:r>
              <a:rPr lang="en-US" dirty="0"/>
              <a:t>Alliance for a </a:t>
            </a:r>
            <a:r>
              <a:rPr lang="en-US" dirty="0" smtClean="0"/>
              <a:t>Healthier Generation’s </a:t>
            </a:r>
            <a:r>
              <a:rPr lang="en-US" dirty="0"/>
              <a:t>Smart </a:t>
            </a:r>
            <a:r>
              <a:rPr lang="en-US" dirty="0" smtClean="0"/>
              <a:t>Food Planner5: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://foodplanner.healthiergeneration.org/products</a:t>
            </a:r>
          </a:p>
          <a:p>
            <a:r>
              <a:rPr lang="en-US" dirty="0"/>
              <a:t>2. Smart Snacks </a:t>
            </a:r>
            <a:r>
              <a:rPr lang="en-US" dirty="0" smtClean="0"/>
              <a:t>Product Calculator </a:t>
            </a:r>
            <a:r>
              <a:rPr lang="en-US" dirty="0"/>
              <a:t>by the Alliance </a:t>
            </a:r>
            <a:r>
              <a:rPr lang="en-US" dirty="0" smtClean="0"/>
              <a:t>for a </a:t>
            </a:r>
            <a:r>
              <a:rPr lang="en-US" dirty="0"/>
              <a:t>Healthier Generation6:</a:t>
            </a:r>
          </a:p>
          <a:p>
            <a:pPr lvl="1"/>
            <a:r>
              <a:rPr lang="en-US" dirty="0"/>
              <a:t>https://foodplanner.healthiergeneration.org/calculator/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0256" y="2335784"/>
            <a:ext cx="3035925" cy="35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84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42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816" y="1953313"/>
            <a:ext cx="7845551" cy="47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29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Borrowed from Alliance for a Healthier Generation/SNA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0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smart snacks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13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opportunities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931" y="2203150"/>
            <a:ext cx="6164551" cy="382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0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opportunities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756" y="2797117"/>
            <a:ext cx="6210901" cy="26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49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add to this as we get new resources and ideas.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20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Healthy fundraising:</a:t>
            </a:r>
          </a:p>
          <a:p>
            <a:pPr marL="0" indent="0">
              <a:buNone/>
            </a:pPr>
            <a:r>
              <a:rPr lang="en-US" dirty="0"/>
              <a:t>–</a:t>
            </a:r>
            <a:r>
              <a:rPr lang="en-US" dirty="0">
                <a:hlinkClick r:id="rId2"/>
              </a:rPr>
              <a:t>Best Practices for Healthy School Fundraisers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</a:t>
            </a:r>
            <a:r>
              <a:rPr lang="en-US" dirty="0">
                <a:hlinkClick r:id="rId3"/>
              </a:rPr>
              <a:t>Healthy fundraising resources compiled by USDA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hlinkClick r:id="rId4"/>
              </a:rPr>
              <a:t>Team Nutrition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hlinkClick r:id="rId5"/>
              </a:rPr>
              <a:t>USDA Food and Nutrition Services</a:t>
            </a:r>
            <a:r>
              <a:rPr lang="en-US" dirty="0" smtClean="0">
                <a:hlinkClick r:id="rId5"/>
              </a:rPr>
              <a:t>’ Tools </a:t>
            </a:r>
            <a:r>
              <a:rPr lang="en-US" dirty="0">
                <a:hlinkClick r:id="rId5"/>
              </a:rPr>
              <a:t>for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04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United States. Cong. House. </a:t>
            </a:r>
            <a:r>
              <a:rPr lang="en-US" i="1" u="heavy" dirty="0">
                <a:hlinkClick r:id="rId2"/>
              </a:rPr>
              <a:t>Healthy Hunger-Free Kids Act</a:t>
            </a:r>
            <a:r>
              <a:rPr lang="en-US" i="1" dirty="0"/>
              <a:t>. </a:t>
            </a:r>
            <a:r>
              <a:rPr lang="en-US" dirty="0"/>
              <a:t>111th Cong. Congressional Record, Vol. 156 (2010). Web March 14, 2017.</a:t>
            </a:r>
          </a:p>
          <a:p>
            <a:pPr lvl="0"/>
            <a:r>
              <a:rPr lang="en-US" dirty="0"/>
              <a:t>D.C. Council. </a:t>
            </a:r>
            <a:r>
              <a:rPr lang="en-US" i="1" u="heavy" dirty="0">
                <a:hlinkClick r:id="rId3"/>
              </a:rPr>
              <a:t>Healthy Schools Amendment Act of 2011.</a:t>
            </a:r>
            <a:r>
              <a:rPr lang="en-US" i="1" dirty="0">
                <a:hlinkClick r:id="rId3"/>
              </a:rPr>
              <a:t> </a:t>
            </a:r>
            <a:r>
              <a:rPr lang="en-US" dirty="0"/>
              <a:t>Web March 14, 2017</a:t>
            </a:r>
          </a:p>
          <a:p>
            <a:pPr lvl="0"/>
            <a:r>
              <a:rPr lang="en-US" dirty="0"/>
              <a:t>Centers for Disease Control and Prevention. </a:t>
            </a:r>
            <a:r>
              <a:rPr lang="en-US" i="1" dirty="0"/>
              <a:t>Whole School, Whole Child, Whole Community Model. </a:t>
            </a:r>
            <a:r>
              <a:rPr lang="en-US" dirty="0"/>
              <a:t>(2014). Retrieved from</a:t>
            </a:r>
            <a:r>
              <a:rPr lang="en-US" u="heavy" dirty="0">
                <a:hlinkClick r:id="rId4"/>
              </a:rPr>
              <a:t> https://www.cdc.gov/healthyyouth/wscc/</a:t>
            </a:r>
            <a:endParaRPr lang="en-US" dirty="0"/>
          </a:p>
          <a:p>
            <a:pPr lvl="0"/>
            <a:r>
              <a:rPr lang="en-US" dirty="0"/>
              <a:t>U.S. Department of Agriculture Smart Snacks. </a:t>
            </a:r>
            <a:r>
              <a:rPr lang="en-US" i="1" dirty="0"/>
              <a:t>A Guide to Smart Snacks in Schools.</a:t>
            </a:r>
            <a:endParaRPr lang="en-US" dirty="0"/>
          </a:p>
          <a:p>
            <a:r>
              <a:rPr lang="en-US" dirty="0"/>
              <a:t>(2016). Retrieved from </a:t>
            </a:r>
            <a:r>
              <a:rPr lang="en-US" u="heavy" dirty="0">
                <a:hlinkClick r:id="rId5"/>
              </a:rPr>
              <a:t>https://www.fns.usda.gov/tn/guide-smart-snacks-schools</a:t>
            </a:r>
            <a:endParaRPr lang="en-US" u="sng" dirty="0"/>
          </a:p>
          <a:p>
            <a:pPr lvl="0"/>
            <a:r>
              <a:rPr lang="en-US" dirty="0"/>
              <a:t>Alliance for a Healthier Generation. </a:t>
            </a:r>
            <a:r>
              <a:rPr lang="en-US" i="1" dirty="0"/>
              <a:t>Smart Foods Planner. </a:t>
            </a:r>
            <a:r>
              <a:rPr lang="en-US" dirty="0"/>
              <a:t>(2017). Retrieved from</a:t>
            </a:r>
            <a:r>
              <a:rPr lang="en-US" u="heavy" dirty="0">
                <a:hlinkClick r:id="rId6"/>
              </a:rPr>
              <a:t> https://foodplanner.healthiergeneration.org/products</a:t>
            </a:r>
            <a:endParaRPr lang="en-US" dirty="0"/>
          </a:p>
          <a:p>
            <a:pPr lvl="0"/>
            <a:r>
              <a:rPr lang="en-US" dirty="0"/>
              <a:t>Alliance for a Healthier Generation. Alliance Product Calculator. (2016). Retrieved from</a:t>
            </a:r>
            <a:r>
              <a:rPr lang="en-US" u="heavy" dirty="0">
                <a:hlinkClick r:id="rId7"/>
              </a:rPr>
              <a:t> https://www.healthiergeneration.org/take_action/schools/snacks_and_beverages</a:t>
            </a:r>
            <a:endParaRPr lang="en-US" dirty="0"/>
          </a:p>
          <a:p>
            <a:r>
              <a:rPr lang="en-US" u="heavy" dirty="0">
                <a:hlinkClick r:id="rId7"/>
              </a:rPr>
              <a:t>/</a:t>
            </a:r>
            <a:r>
              <a:rPr lang="en-US" u="heavy" dirty="0" err="1">
                <a:hlinkClick r:id="rId7"/>
              </a:rPr>
              <a:t>smart_snacks</a:t>
            </a:r>
            <a:r>
              <a:rPr lang="en-US" u="heavy" dirty="0">
                <a:hlinkClick r:id="rId7"/>
              </a:rPr>
              <a:t>/</a:t>
            </a:r>
            <a:r>
              <a:rPr lang="en-US" u="heavy" dirty="0" err="1">
                <a:hlinkClick r:id="rId7"/>
              </a:rPr>
              <a:t>alliance_product_calculator</a:t>
            </a:r>
            <a:r>
              <a:rPr lang="en-US" u="heavy" dirty="0">
                <a:hlinkClick r:id="rId7"/>
              </a:rPr>
              <a:t>/?</a:t>
            </a:r>
            <a:r>
              <a:rPr lang="en-US" u="heavy" dirty="0" err="1">
                <a:hlinkClick r:id="rId7"/>
              </a:rPr>
              <a:t>gclid</a:t>
            </a:r>
            <a:r>
              <a:rPr lang="en-US" u="heavy" dirty="0">
                <a:hlinkClick r:id="rId7"/>
              </a:rPr>
              <a:t>=CN-</a:t>
            </a:r>
            <a:r>
              <a:rPr lang="en-US" dirty="0">
                <a:hlinkClick r:id="rId7"/>
              </a:rPr>
              <a:t> </a:t>
            </a:r>
            <a:r>
              <a:rPr lang="en-US" u="heavy" dirty="0">
                <a:hlinkClick r:id="rId7"/>
              </a:rPr>
              <a:t>xsrmF69ECFZlXDQodyR4Ctg</a:t>
            </a:r>
            <a:endParaRPr lang="en-US" u="sng" dirty="0"/>
          </a:p>
          <a:p>
            <a:pPr lvl="0"/>
            <a:r>
              <a:rPr lang="en-US" dirty="0"/>
              <a:t>U.S. Department of Agriculture. </a:t>
            </a:r>
            <a:r>
              <a:rPr lang="en-US" dirty="0" err="1"/>
              <a:t>SuperTracker</a:t>
            </a:r>
            <a:r>
              <a:rPr lang="en-US" dirty="0"/>
              <a:t>. (2016). Retrieved from</a:t>
            </a:r>
            <a:r>
              <a:rPr lang="en-US" u="heavy" dirty="0">
                <a:hlinkClick r:id="rId8"/>
              </a:rPr>
              <a:t> https://www.supertracker.usda.gov/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snacks rules/legislation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•Healthy</a:t>
            </a:r>
            <a:r>
              <a:rPr lang="en-US" dirty="0"/>
              <a:t>, Hunger-Free Kids Act of2010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–Required the United </a:t>
            </a:r>
            <a:r>
              <a:rPr lang="en-US" dirty="0" smtClean="0"/>
              <a:t>States Department </a:t>
            </a:r>
            <a:r>
              <a:rPr lang="en-US" dirty="0"/>
              <a:t>of Agriculture(USDA) </a:t>
            </a:r>
            <a:r>
              <a:rPr lang="en-US" dirty="0" smtClean="0"/>
              <a:t>to establish </a:t>
            </a:r>
            <a:r>
              <a:rPr lang="en-US" u="sng" dirty="0" smtClean="0"/>
              <a:t>minimum </a:t>
            </a:r>
            <a:r>
              <a:rPr lang="en-US" dirty="0" smtClean="0"/>
              <a:t>standards for </a:t>
            </a:r>
            <a:r>
              <a:rPr lang="en-US" dirty="0"/>
              <a:t>foods sold in schools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Standards are enforceable and USDA funding for NSLP/BP can be revoked for violations.</a:t>
            </a:r>
          </a:p>
          <a:p>
            <a:r>
              <a:rPr lang="en-US" sz="2900" b="1" dirty="0"/>
              <a:t>Science-based nutrition standards for “Competitive Food.” </a:t>
            </a:r>
          </a:p>
          <a:p>
            <a:pPr marL="0" indent="0">
              <a:buNone/>
            </a:pPr>
            <a:r>
              <a:rPr lang="en-US" dirty="0" smtClean="0"/>
              <a:t>–</a:t>
            </a:r>
            <a:r>
              <a:rPr lang="en-US" b="1" dirty="0"/>
              <a:t>Competitive Food = </a:t>
            </a:r>
            <a:r>
              <a:rPr lang="en-US" dirty="0"/>
              <a:t>All </a:t>
            </a:r>
            <a:r>
              <a:rPr lang="en-US" dirty="0" smtClean="0"/>
              <a:t>foods and beverages sold </a:t>
            </a:r>
            <a:r>
              <a:rPr lang="en-US" dirty="0"/>
              <a:t>in </a:t>
            </a:r>
            <a:r>
              <a:rPr lang="en-US" dirty="0" smtClean="0"/>
              <a:t>school other </a:t>
            </a:r>
            <a:r>
              <a:rPr lang="en-US" dirty="0"/>
              <a:t>than those provided </a:t>
            </a:r>
            <a:r>
              <a:rPr lang="en-US" dirty="0" smtClean="0"/>
              <a:t>under the </a:t>
            </a:r>
            <a:r>
              <a:rPr lang="en-US" dirty="0"/>
              <a:t>Child Nutrition </a:t>
            </a:r>
            <a:r>
              <a:rPr lang="en-US" dirty="0" smtClean="0"/>
              <a:t>Programs which </a:t>
            </a:r>
            <a:r>
              <a:rPr lang="en-US" dirty="0"/>
              <a:t>are:</a:t>
            </a:r>
          </a:p>
          <a:p>
            <a:r>
              <a:rPr lang="en-US" dirty="0" smtClean="0"/>
              <a:t>a)Available for sale </a:t>
            </a:r>
            <a:r>
              <a:rPr lang="en-US" dirty="0"/>
              <a:t>on the </a:t>
            </a:r>
            <a:r>
              <a:rPr lang="en-US" dirty="0" smtClean="0"/>
              <a:t>school campus</a:t>
            </a:r>
            <a:r>
              <a:rPr lang="en-US" dirty="0"/>
              <a:t>; and,</a:t>
            </a:r>
          </a:p>
          <a:p>
            <a:r>
              <a:rPr lang="en-US" dirty="0"/>
              <a:t>b)Available </a:t>
            </a:r>
            <a:r>
              <a:rPr lang="en-US" dirty="0" smtClean="0"/>
              <a:t>for sale during the school day</a:t>
            </a:r>
            <a:r>
              <a:rPr lang="en-US" dirty="0"/>
              <a:t>.</a:t>
            </a:r>
          </a:p>
          <a:p>
            <a:r>
              <a:rPr lang="en-US" dirty="0"/>
              <a:t>–</a:t>
            </a:r>
            <a:r>
              <a:rPr lang="en-US" b="1" dirty="0"/>
              <a:t>School day= </a:t>
            </a:r>
            <a:r>
              <a:rPr lang="en-US" dirty="0"/>
              <a:t>As defined </a:t>
            </a:r>
            <a:r>
              <a:rPr lang="en-US" dirty="0" smtClean="0"/>
              <a:t>by Center School District and DESE: midnight before to 30 minutes after the end of school day.</a:t>
            </a:r>
            <a:endParaRPr lang="en-US" dirty="0"/>
          </a:p>
          <a:p>
            <a:r>
              <a:rPr lang="en-US" dirty="0"/>
              <a:t>–</a:t>
            </a:r>
            <a:r>
              <a:rPr lang="en-US" b="1" dirty="0"/>
              <a:t>School campus = </a:t>
            </a:r>
            <a:r>
              <a:rPr lang="en-US" dirty="0" smtClean="0"/>
              <a:t>All areas under jurisdiction </a:t>
            </a:r>
            <a:r>
              <a:rPr lang="en-US" dirty="0"/>
              <a:t>of the </a:t>
            </a:r>
            <a:r>
              <a:rPr lang="en-US" dirty="0" smtClean="0"/>
              <a:t>school that are accessible to students during the school </a:t>
            </a:r>
            <a:r>
              <a:rPr lang="en-US" dirty="0"/>
              <a:t>day.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5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Who/what must follow smart snacks?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foods and beverages sold to students during the school </a:t>
            </a:r>
            <a:r>
              <a:rPr lang="en-US" dirty="0" smtClean="0"/>
              <a:t>day in </a:t>
            </a:r>
            <a:r>
              <a:rPr lang="en-US" dirty="0"/>
              <a:t>the settings below must follow the Smart Snacks in </a:t>
            </a:r>
            <a:r>
              <a:rPr lang="en-US" dirty="0" smtClean="0"/>
              <a:t>Schools Standard</a:t>
            </a:r>
            <a:r>
              <a:rPr lang="en-US" dirty="0"/>
              <a:t>:</a:t>
            </a:r>
          </a:p>
          <a:p>
            <a:r>
              <a:rPr lang="en-US" dirty="0"/>
              <a:t>–Vending machines</a:t>
            </a:r>
          </a:p>
          <a:p>
            <a:r>
              <a:rPr lang="en-US" dirty="0"/>
              <a:t>–Fundraisers</a:t>
            </a:r>
          </a:p>
          <a:p>
            <a:r>
              <a:rPr lang="en-US" dirty="0"/>
              <a:t>–Student incentives, prizes, or </a:t>
            </a:r>
            <a:r>
              <a:rPr lang="en-US" dirty="0" smtClean="0"/>
              <a:t>awards </a:t>
            </a:r>
            <a:endParaRPr lang="en-US" dirty="0"/>
          </a:p>
          <a:p>
            <a:r>
              <a:rPr lang="en-US" dirty="0"/>
              <a:t>–A la carte lines</a:t>
            </a:r>
          </a:p>
          <a:p>
            <a:r>
              <a:rPr lang="en-US" dirty="0"/>
              <a:t>–Snack carts</a:t>
            </a:r>
          </a:p>
          <a:p>
            <a:r>
              <a:rPr lang="en-US" dirty="0"/>
              <a:t>–School stores</a:t>
            </a:r>
          </a:p>
          <a:p>
            <a:r>
              <a:rPr lang="en-US" dirty="0"/>
              <a:t>–After-school meals</a:t>
            </a:r>
          </a:p>
          <a:p>
            <a:r>
              <a:rPr lang="en-US" dirty="0" smtClean="0"/>
              <a:t>Third </a:t>
            </a:r>
            <a:r>
              <a:rPr lang="en-US" dirty="0"/>
              <a:t>parties shall not be permitted to sell foods or </a:t>
            </a:r>
            <a:r>
              <a:rPr lang="en-US" dirty="0" smtClean="0"/>
              <a:t>beverages of </a:t>
            </a:r>
            <a:r>
              <a:rPr lang="en-US" dirty="0"/>
              <a:t>any type to students on the school campus during </a:t>
            </a:r>
            <a:r>
              <a:rPr lang="en-US" dirty="0" smtClean="0"/>
              <a:t>the school </a:t>
            </a:r>
            <a:r>
              <a:rPr lang="en-US" dirty="0"/>
              <a:t>day.</a:t>
            </a:r>
          </a:p>
        </p:txBody>
      </p:sp>
    </p:spTree>
    <p:extLst>
      <p:ext uri="{BB962C8B-B14F-4D97-AF65-F5344CB8AC3E}">
        <p14:creationId xmlns:p14="http://schemas.microsoft.com/office/powerpoint/2010/main" val="278158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 exempt from smart snacks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Smart Snacks in Schools Standards do not apply to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Food and beverages available only to staff and faculty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Food provided at no cost by parents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Food sold or provided at official after-school events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Food and beverages served at adult education programs; </a:t>
            </a:r>
            <a:r>
              <a:rPr lang="en-US" dirty="0" smtClean="0"/>
              <a:t>and</a:t>
            </a:r>
            <a:endParaRPr lang="en-US" dirty="0"/>
          </a:p>
          <a:p>
            <a:r>
              <a:rPr lang="en-US" dirty="0"/>
              <a:t>Food not consumed or marketed to students.</a:t>
            </a:r>
          </a:p>
        </p:txBody>
      </p:sp>
    </p:spTree>
    <p:extLst>
      <p:ext uri="{BB962C8B-B14F-4D97-AF65-F5344CB8AC3E}">
        <p14:creationId xmlns:p14="http://schemas.microsoft.com/office/powerpoint/2010/main" val="22448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smart snacks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693" y="2165667"/>
            <a:ext cx="6095026" cy="38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3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According to the United States Department of Agriculture4:</a:t>
            </a:r>
          </a:p>
          <a:p>
            <a:r>
              <a:rPr lang="en-US" dirty="0"/>
              <a:t>– “More than a quarter of kids’ daily calories may come from snacks.</a:t>
            </a:r>
          </a:p>
          <a:p>
            <a:r>
              <a:rPr lang="en-US" dirty="0"/>
              <a:t>– Kids who have healthy eating patterns are more likely to perform better academically.</a:t>
            </a:r>
          </a:p>
          <a:p>
            <a:r>
              <a:rPr lang="en-US" dirty="0"/>
              <a:t>– Kids consume more healthy foods and beverages during the school day.</a:t>
            </a:r>
          </a:p>
          <a:p>
            <a:r>
              <a:rPr lang="en-US" dirty="0"/>
              <a:t>– Smart Snacks Standards are a Federal requirement for all food sold outside the National School </a:t>
            </a:r>
            <a:r>
              <a:rPr lang="en-US" dirty="0" smtClean="0"/>
              <a:t>Lunch </a:t>
            </a:r>
            <a:r>
              <a:rPr lang="en-US" dirty="0"/>
              <a:t>Program and School Breakfast Program”.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8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Nutrition standards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foods and beverages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6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snacks must meet: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570" y="2313432"/>
            <a:ext cx="9440090" cy="3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71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2476</TotalTime>
  <Words>686</Words>
  <Application>Microsoft Office PowerPoint</Application>
  <PresentationFormat>Widescreen</PresentationFormat>
  <Paragraphs>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Corbel</vt:lpstr>
      <vt:lpstr>Wingdings</vt:lpstr>
      <vt:lpstr>Banded</vt:lpstr>
      <vt:lpstr>Smart snacks</vt:lpstr>
      <vt:lpstr>Why smart snacks</vt:lpstr>
      <vt:lpstr>Smart snacks rules/legislation</vt:lpstr>
      <vt:lpstr>Who/what must follow smart snacks?</vt:lpstr>
      <vt:lpstr>Foods exempt from smart snacks</vt:lpstr>
      <vt:lpstr>Importance of smart snacks</vt:lpstr>
      <vt:lpstr>Benefits to students</vt:lpstr>
      <vt:lpstr>Nutrition standards</vt:lpstr>
      <vt:lpstr>Smart snacks must meet:</vt:lpstr>
      <vt:lpstr>Smart snacks foods: </vt:lpstr>
      <vt:lpstr>Beverages smart snacks standards</vt:lpstr>
      <vt:lpstr>Beverages cont.</vt:lpstr>
      <vt:lpstr>Smart snacks exemptions</vt:lpstr>
      <vt:lpstr>Smart snacks exemptions</vt:lpstr>
      <vt:lpstr>Does the snack meet the guidelines?</vt:lpstr>
      <vt:lpstr>Snack checker</vt:lpstr>
      <vt:lpstr>fundraisers</vt:lpstr>
      <vt:lpstr>fundraisers</vt:lpstr>
      <vt:lpstr>opportunities</vt:lpstr>
      <vt:lpstr>Educational opportunities</vt:lpstr>
      <vt:lpstr>Educational opportunities</vt:lpstr>
      <vt:lpstr>resources</vt:lpstr>
      <vt:lpstr>resources</vt:lpstr>
      <vt:lpstr>references</vt:lpstr>
    </vt:vector>
  </TitlesOfParts>
  <Company>CBIZ,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snacks</dc:title>
  <dc:creator>Kruse, Michelle</dc:creator>
  <cp:lastModifiedBy>Kruse, Michelle</cp:lastModifiedBy>
  <cp:revision>9</cp:revision>
  <dcterms:created xsi:type="dcterms:W3CDTF">2020-04-14T20:32:44Z</dcterms:created>
  <dcterms:modified xsi:type="dcterms:W3CDTF">2020-04-16T13:49:28Z</dcterms:modified>
</cp:coreProperties>
</file>